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70" r:id="rId3"/>
    <p:sldId id="315" r:id="rId4"/>
    <p:sldId id="316" r:id="rId5"/>
    <p:sldId id="307" r:id="rId6"/>
    <p:sldId id="317" r:id="rId7"/>
    <p:sldId id="259" r:id="rId8"/>
    <p:sldId id="271" r:id="rId9"/>
    <p:sldId id="314" r:id="rId10"/>
    <p:sldId id="260" r:id="rId11"/>
    <p:sldId id="265" r:id="rId12"/>
    <p:sldId id="266" r:id="rId13"/>
    <p:sldId id="310" r:id="rId14"/>
    <p:sldId id="312" r:id="rId15"/>
    <p:sldId id="279" r:id="rId16"/>
    <p:sldId id="275" r:id="rId17"/>
    <p:sldId id="276" r:id="rId18"/>
    <p:sldId id="280" r:id="rId19"/>
    <p:sldId id="281" r:id="rId20"/>
    <p:sldId id="282" r:id="rId21"/>
    <p:sldId id="283" r:id="rId22"/>
    <p:sldId id="285" r:id="rId23"/>
    <p:sldId id="284" r:id="rId24"/>
    <p:sldId id="286" r:id="rId25"/>
    <p:sldId id="288" r:id="rId26"/>
    <p:sldId id="287" r:id="rId27"/>
    <p:sldId id="289" r:id="rId28"/>
    <p:sldId id="291" r:id="rId29"/>
    <p:sldId id="290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269" r:id="rId42"/>
    <p:sldId id="27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51" autoAdjust="0"/>
  </p:normalViewPr>
  <p:slideViewPr>
    <p:cSldViewPr snapToGrid="0" snapToObjects="1">
      <p:cViewPr varScale="1">
        <p:scale>
          <a:sx n="92" d="100"/>
          <a:sy n="92" d="100"/>
        </p:scale>
        <p:origin x="558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Struktura dat se řídí podle nějaké </a:t>
            </a:r>
            <a:r>
              <a:rPr lang="cs-CZ" b="1" dirty="0"/>
              <a:t>datové specifikace</a:t>
            </a:r>
            <a:r>
              <a:rPr lang="cs-CZ" dirty="0"/>
              <a:t>.</a:t>
            </a:r>
          </a:p>
          <a:p>
            <a:pPr marL="171450" indent="-171450">
              <a:buFontTx/>
              <a:buChar char="-"/>
            </a:pPr>
            <a:r>
              <a:rPr lang="cs-CZ" dirty="0"/>
              <a:t>Pepa (náš </a:t>
            </a:r>
            <a:r>
              <a:rPr lang="cs-CZ" b="1" dirty="0"/>
              <a:t>technický expert</a:t>
            </a:r>
            <a:r>
              <a:rPr lang="cs-CZ" dirty="0"/>
              <a:t>) je zvyklý pracovat v doméně, ale Franta (a většina lidí) neznají dobře ty </a:t>
            </a:r>
            <a:r>
              <a:rPr lang="cs-CZ" i="1" dirty="0"/>
              <a:t>technikálie</a:t>
            </a:r>
            <a:r>
              <a:rPr lang="cs-CZ" dirty="0"/>
              <a:t> a </a:t>
            </a:r>
            <a:r>
              <a:rPr lang="cs-CZ" i="1" dirty="0"/>
              <a:t>strukturu dat</a:t>
            </a:r>
            <a:r>
              <a:rPr lang="cs-CZ" dirty="0"/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Naštěstí Pepa ten je zkušený a věděl, že se má radši zeptat na nějaké detaily.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354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Budeme se snažit nahradit toho Pepu (ne že ho vyhodíme, ale nebudeme ho otravovat s našimi dotazy).</a:t>
            </a:r>
          </a:p>
          <a:p>
            <a:pPr marL="171450" indent="-171450">
              <a:buFontTx/>
              <a:buChar char="-"/>
            </a:pPr>
            <a:r>
              <a:rPr lang="cs-CZ" dirty="0"/>
              <a:t>Stejně jako když se Pepa ptal na ta oddělení a na lokace, tak se uživatele taky zeptáme, jestli ho ještě nezajímá tadyto nebo tamto.</a:t>
            </a:r>
          </a:p>
          <a:p>
            <a:pPr marL="171450" indent="-171450">
              <a:buFontTx/>
              <a:buChar char="-"/>
            </a:pPr>
            <a:r>
              <a:rPr lang="cs-CZ" dirty="0"/>
              <a:t>Poskytneme uživateli technický dotaz, který mu pomůže získat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Dataspeceru. Ale v zásadě to může být cokoliv jiného, například SQL.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419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POZOR! ten krok mezi tím dotazem s datovou specifikací k tomu dostat ten dotaz, je docela velký a je tam dost prostoru k tomu, aby LLM halucinoval spoustu věcí.</a:t>
            </a:r>
          </a:p>
          <a:p>
            <a:pPr marL="171450" indent="-171450">
              <a:buFontTx/>
              <a:buChar char="-"/>
            </a:pPr>
            <a:r>
              <a:rPr lang="cs-CZ" dirty="0"/>
              <a:t>My to budeme dělat systematicky. Rozložíme si to na menší části a použijeme LLM jen tam, kde to bude potřeba.</a:t>
            </a:r>
          </a:p>
          <a:p>
            <a:pPr marL="171450" indent="-171450">
              <a:buFontTx/>
              <a:buChar char="-"/>
            </a:pPr>
            <a:r>
              <a:rPr lang="cs-CZ" dirty="0"/>
              <a:t>Co jsou ty položky („data specification items“)? Jak jsem říkal, budeme pracovat jen s datovými specifikacemi vytvořené v Dataspeceru. Ten pracuje s formátem, který definuje: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Třídy: člověk, auto, atd.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Vztahy mezi třídami (tzv. object property): člověk vlastní auto.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Atributy tříd: (tzv. datatype property): člověk má jméno (který je typu string).</a:t>
            </a:r>
          </a:p>
          <a:p>
            <a:pPr marL="171450" indent="-171450">
              <a:buFontTx/>
              <a:buChar char="-"/>
            </a:pPr>
            <a:r>
              <a:rPr lang="cs-CZ" dirty="0"/>
              <a:t>To budou ty items.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05-Sep-25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Supervisor: doc. Mgr. Martin </a:t>
            </a:r>
            <a:r>
              <a:rPr lang="en-US" sz="1100" dirty="0" err="1"/>
              <a:t>Nečaský</a:t>
            </a:r>
            <a:r>
              <a:rPr lang="en-US" sz="1100" dirty="0"/>
              <a:t>, Ph.D.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/>
              <a:pPr defTabSz="914400">
                <a:spcAft>
                  <a:spcPts val="600"/>
                </a:spcAft>
              </a:pPr>
              <a:t>1</a:t>
            </a:fld>
            <a:endParaRPr lang="en-US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269831B-4E89-483A-B8F1-6D42C30E36C5}"/>
              </a:ext>
            </a:extLst>
          </p:cNvPr>
          <p:cNvSpPr/>
          <p:nvPr/>
        </p:nvSpPr>
        <p:spPr>
          <a:xfrm>
            <a:off x="2188402" y="1851660"/>
            <a:ext cx="7755698" cy="3634742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593B-4CDB-0EC9-204C-46E46B4E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1BFF2-D5F1-8036-D33F-4DFB47D2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530" y="5799060"/>
            <a:ext cx="1600423" cy="1114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E05943-C493-5D4F-867B-9DC594F0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049" y="5799060"/>
            <a:ext cx="1600423" cy="1114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ACDD7E-5358-787B-F2A0-8964DA47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20" y="4409065"/>
            <a:ext cx="2648320" cy="828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30A02-3751-07E8-0529-171AC720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2" y="4409065"/>
            <a:ext cx="2648320" cy="828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905079-6F15-8686-5685-6B6FBC806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46" y="1980101"/>
            <a:ext cx="2753109" cy="2105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514885-CA06-9B90-0B4A-E3949D70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919" y="2371615"/>
            <a:ext cx="1991003" cy="15813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363655-034D-DF21-6A7F-D3E4C1BC2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081" y="2371615"/>
            <a:ext cx="1991003" cy="1581371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188EB6-A66B-B267-4CA0-09DC47F125B8}"/>
              </a:ext>
            </a:extLst>
          </p:cNvPr>
          <p:cNvCxnSpPr>
            <a:stCxn id="12" idx="3"/>
          </p:cNvCxnSpPr>
          <p:nvPr/>
        </p:nvCxnSpPr>
        <p:spPr>
          <a:xfrm flipV="1">
            <a:off x="4434952" y="5097780"/>
            <a:ext cx="95238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760C86-1A24-1449-6F57-9FB97FD11FDF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6697980" y="5097780"/>
            <a:ext cx="105906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51F33B-6993-90E3-8B25-F62D5666814B}"/>
              </a:ext>
            </a:extLst>
          </p:cNvPr>
          <p:cNvSpPr txBox="1"/>
          <p:nvPr/>
        </p:nvSpPr>
        <p:spPr>
          <a:xfrm>
            <a:off x="5173980" y="2507149"/>
            <a:ext cx="1870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Conversation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F8CE27-C816-51D5-E79C-DE2679DF3B9E}"/>
              </a:ext>
            </a:extLst>
          </p:cNvPr>
          <p:cNvSpPr txBox="1"/>
          <p:nvPr/>
        </p:nvSpPr>
        <p:spPr>
          <a:xfrm>
            <a:off x="2640458" y="2811718"/>
            <a:ext cx="1351922" cy="70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SPARQL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translation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53AC60-B755-0990-760A-88D55E837938}"/>
              </a:ext>
            </a:extLst>
          </p:cNvPr>
          <p:cNvSpPr txBox="1"/>
          <p:nvPr/>
        </p:nvSpPr>
        <p:spPr>
          <a:xfrm>
            <a:off x="8077200" y="2616529"/>
            <a:ext cx="1493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specification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F7275B-D782-CA6E-0EA1-3C1D78AD033E}"/>
              </a:ext>
            </a:extLst>
          </p:cNvPr>
          <p:cNvCxnSpPr>
            <a:cxnSpLocks/>
          </p:cNvCxnSpPr>
          <p:nvPr/>
        </p:nvCxnSpPr>
        <p:spPr>
          <a:xfrm>
            <a:off x="2255521" y="4206240"/>
            <a:ext cx="7615563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Ollama Logo Free Download SVG, PNG a... · LobeHub">
            <a:extLst>
              <a:ext uri="{FF2B5EF4-FFF2-40B4-BE49-F238E27FC236}">
                <a16:creationId xmlns:a16="http://schemas.microsoft.com/office/drawing/2014/main" id="{44391E91-D41D-2867-242E-73045E3B7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50" y="5966478"/>
            <a:ext cx="706185" cy="7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mini icon on a transparent background 46861646 PNG">
            <a:extLst>
              <a:ext uri="{FF2B5EF4-FFF2-40B4-BE49-F238E27FC236}">
                <a16:creationId xmlns:a16="http://schemas.microsoft.com/office/drawing/2014/main" id="{69844E45-2C30-64C8-2000-7302D125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518" y="5870676"/>
            <a:ext cx="971347" cy="9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D35367A-8752-ACC8-6D35-1064CF625287}"/>
              </a:ext>
            </a:extLst>
          </p:cNvPr>
          <p:cNvSpPr txBox="1"/>
          <p:nvPr/>
        </p:nvSpPr>
        <p:spPr>
          <a:xfrm>
            <a:off x="7880100" y="6112179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49EF9-BD38-6577-F228-65601E4E43C9}"/>
              </a:ext>
            </a:extLst>
          </p:cNvPr>
          <p:cNvSpPr txBox="1"/>
          <p:nvPr/>
        </p:nvSpPr>
        <p:spPr>
          <a:xfrm>
            <a:off x="6420425" y="4638793"/>
            <a:ext cx="2261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r>
              <a:rPr lang="en-US" dirty="0">
                <a:solidFill>
                  <a:schemeClr val="bg1"/>
                </a:solidFill>
              </a:rPr>
              <a:t> connector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9B159-7F0E-9C3F-EBF6-48C8A2054A25}"/>
              </a:ext>
            </a:extLst>
          </p:cNvPr>
          <p:cNvSpPr txBox="1"/>
          <p:nvPr/>
        </p:nvSpPr>
        <p:spPr>
          <a:xfrm>
            <a:off x="3822619" y="4612125"/>
            <a:ext cx="163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LLM connector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12DD8A8-A4E8-0CFF-D164-D255E9A20F93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3981413" y="1506707"/>
            <a:ext cx="199914" cy="152990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AECE76-AB1A-9D48-75CC-5E632776BFEA}"/>
              </a:ext>
            </a:extLst>
          </p:cNvPr>
          <p:cNvCxnSpPr>
            <a:stCxn id="18" idx="3"/>
          </p:cNvCxnSpPr>
          <p:nvPr/>
        </p:nvCxnSpPr>
        <p:spPr>
          <a:xfrm flipV="1">
            <a:off x="8875582" y="3855720"/>
            <a:ext cx="375098" cy="96774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3B787B-2863-D407-BE07-779E72EC4279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640581" y="3952986"/>
            <a:ext cx="817961" cy="4560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DE750014-A24D-46BC-8FE8-C838B2CF2A31}"/>
              </a:ext>
            </a:extLst>
          </p:cNvPr>
          <p:cNvSpPr/>
          <p:nvPr/>
        </p:nvSpPr>
        <p:spPr>
          <a:xfrm>
            <a:off x="4502913" y="250874"/>
            <a:ext cx="3120776" cy="8981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pic>
        <p:nvPicPr>
          <p:cNvPr id="3078" name="Picture 6" descr="React (webový framework) – Wikipedie">
            <a:extLst>
              <a:ext uri="{FF2B5EF4-FFF2-40B4-BE49-F238E27FC236}">
                <a16:creationId xmlns:a16="http://schemas.microsoft.com/office/drawing/2014/main" id="{17C5F010-6C08-8A0C-3F8C-156E3308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00" y="314736"/>
            <a:ext cx="820041" cy="75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6">
            <a:extLst>
              <a:ext uri="{FF2B5EF4-FFF2-40B4-BE49-F238E27FC236}">
                <a16:creationId xmlns:a16="http://schemas.microsoft.com/office/drawing/2014/main" id="{627C2A92-22EA-8693-7FBE-E998EB16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693" y="346901"/>
            <a:ext cx="717637" cy="71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8" descr="C Sharp (programming language) - Wikipedia">
            <a:extLst>
              <a:ext uri="{FF2B5EF4-FFF2-40B4-BE49-F238E27FC236}">
                <a16:creationId xmlns:a16="http://schemas.microsoft.com/office/drawing/2014/main" id="{AAC82921-08AC-2EEB-541F-927C1AF5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3" y="1544261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8" descr="C Sharp (programming language) - Wikipedia">
            <a:extLst>
              <a:ext uri="{FF2B5EF4-FFF2-40B4-BE49-F238E27FC236}">
                <a16:creationId xmlns:a16="http://schemas.microsoft.com/office/drawing/2014/main" id="{CA3ACAF7-9DA3-852E-EDDC-4EB0750C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137" y="1534655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8" descr="C Sharp (programming language) - Wikipedia">
            <a:extLst>
              <a:ext uri="{FF2B5EF4-FFF2-40B4-BE49-F238E27FC236}">
                <a16:creationId xmlns:a16="http://schemas.microsoft.com/office/drawing/2014/main" id="{A744572D-342A-FF83-26DD-238F57D3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3" y="5197173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8" descr="C Sharp (programming language) - Wikipedia">
            <a:extLst>
              <a:ext uri="{FF2B5EF4-FFF2-40B4-BE49-F238E27FC236}">
                <a16:creationId xmlns:a16="http://schemas.microsoft.com/office/drawing/2014/main" id="{81FDF10D-A5C6-6E92-FC62-E475B18E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01" y="5192019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TextBox 3088">
            <a:extLst>
              <a:ext uri="{FF2B5EF4-FFF2-40B4-BE49-F238E27FC236}">
                <a16:creationId xmlns:a16="http://schemas.microsoft.com/office/drawing/2014/main" id="{DDEDC831-6A88-79CB-3E0A-421912B361BF}"/>
              </a:ext>
            </a:extLst>
          </p:cNvPr>
          <p:cNvSpPr txBox="1"/>
          <p:nvPr/>
        </p:nvSpPr>
        <p:spPr>
          <a:xfrm>
            <a:off x="6505873" y="6343012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specifications</a:t>
            </a: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6D62D946-E4B6-E193-F325-8B204A569EEC}"/>
              </a:ext>
            </a:extLst>
          </p:cNvPr>
          <p:cNvSpPr txBox="1"/>
          <p:nvPr/>
        </p:nvSpPr>
        <p:spPr>
          <a:xfrm>
            <a:off x="4379865" y="6331722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Prompt responses</a:t>
            </a:r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0C6E5FF2-79F3-5CCF-DB73-AB1860BFDE7D}"/>
              </a:ext>
            </a:extLst>
          </p:cNvPr>
          <p:cNvSpPr txBox="1"/>
          <p:nvPr/>
        </p:nvSpPr>
        <p:spPr>
          <a:xfrm>
            <a:off x="2564406" y="1904054"/>
            <a:ext cx="122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SPARQL queries</a:t>
            </a:r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60D646DA-2870-FEDB-EA95-4073360BE632}"/>
              </a:ext>
            </a:extLst>
          </p:cNvPr>
          <p:cNvSpPr txBox="1"/>
          <p:nvPr/>
        </p:nvSpPr>
        <p:spPr>
          <a:xfrm>
            <a:off x="3874907" y="4210177"/>
            <a:ext cx="1804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         responses</a:t>
            </a: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80FA1B11-AA2D-CCB5-A257-E0FA16C1CA19}"/>
              </a:ext>
            </a:extLst>
          </p:cNvPr>
          <p:cNvSpPr txBox="1"/>
          <p:nvPr/>
        </p:nvSpPr>
        <p:spPr>
          <a:xfrm>
            <a:off x="8749060" y="4844776"/>
            <a:ext cx="93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DSV format</a:t>
            </a:r>
          </a:p>
        </p:txBody>
      </p:sp>
      <p:cxnSp>
        <p:nvCxnSpPr>
          <p:cNvPr id="3101" name="Straight Arrow Connector 3100">
            <a:extLst>
              <a:ext uri="{FF2B5EF4-FFF2-40B4-BE49-F238E27FC236}">
                <a16:creationId xmlns:a16="http://schemas.microsoft.com/office/drawing/2014/main" id="{F7AA11EC-CCB2-0220-0AEF-CFD37459A4C7}"/>
              </a:ext>
            </a:extLst>
          </p:cNvPr>
          <p:cNvCxnSpPr>
            <a:cxnSpLocks/>
          </p:cNvCxnSpPr>
          <p:nvPr/>
        </p:nvCxnSpPr>
        <p:spPr>
          <a:xfrm flipV="1">
            <a:off x="6794852" y="1161645"/>
            <a:ext cx="0" cy="8821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4" name="Straight Arrow Connector 3103">
            <a:extLst>
              <a:ext uri="{FF2B5EF4-FFF2-40B4-BE49-F238E27FC236}">
                <a16:creationId xmlns:a16="http://schemas.microsoft.com/office/drawing/2014/main" id="{C6C67182-16F2-F43C-ABDF-9A204D82A6AF}"/>
              </a:ext>
            </a:extLst>
          </p:cNvPr>
          <p:cNvCxnSpPr>
            <a:cxnSpLocks/>
          </p:cNvCxnSpPr>
          <p:nvPr/>
        </p:nvCxnSpPr>
        <p:spPr>
          <a:xfrm>
            <a:off x="5416310" y="1162837"/>
            <a:ext cx="0" cy="8809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09" name="TextBox 3108">
            <a:extLst>
              <a:ext uri="{FF2B5EF4-FFF2-40B4-BE49-F238E27FC236}">
                <a16:creationId xmlns:a16="http://schemas.microsoft.com/office/drawing/2014/main" id="{8FDE502B-9828-CEBF-8F4F-DCF45A80AABA}"/>
              </a:ext>
            </a:extLst>
          </p:cNvPr>
          <p:cNvSpPr txBox="1"/>
          <p:nvPr/>
        </p:nvSpPr>
        <p:spPr>
          <a:xfrm>
            <a:off x="6817462" y="1378734"/>
            <a:ext cx="1175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Chatbot replies</a:t>
            </a:r>
          </a:p>
        </p:txBody>
      </p:sp>
      <p:sp>
        <p:nvSpPr>
          <p:cNvPr id="3110" name="TextBox 3109">
            <a:extLst>
              <a:ext uri="{FF2B5EF4-FFF2-40B4-BE49-F238E27FC236}">
                <a16:creationId xmlns:a16="http://schemas.microsoft.com/office/drawing/2014/main" id="{42CB1FF3-8E22-88F9-8D51-49FB1AC6F056}"/>
              </a:ext>
            </a:extLst>
          </p:cNvPr>
          <p:cNvSpPr txBox="1"/>
          <p:nvPr/>
        </p:nvSpPr>
        <p:spPr>
          <a:xfrm>
            <a:off x="4576131" y="1371839"/>
            <a:ext cx="88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User input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9C58-7C34-38BB-319F-442A7604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What is Docker? - Viking Software A/S">
            <a:extLst>
              <a:ext uri="{FF2B5EF4-FFF2-40B4-BE49-F238E27FC236}">
                <a16:creationId xmlns:a16="http://schemas.microsoft.com/office/drawing/2014/main" id="{2E250ADA-FFF4-E78B-DB1F-31F9236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346" y="4363041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te – super rychlý dev server / build">
            <a:extLst>
              <a:ext uri="{FF2B5EF4-FFF2-40B4-BE49-F238E27FC236}">
                <a16:creationId xmlns:a16="http://schemas.microsoft.com/office/drawing/2014/main" id="{70CAD8C6-F050-C76E-8228-1B500D5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20" y="1555160"/>
            <a:ext cx="1328627" cy="13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webový framework) – Wikipedie">
            <a:extLst>
              <a:ext uri="{FF2B5EF4-FFF2-40B4-BE49-F238E27FC236}">
                <a16:creationId xmlns:a16="http://schemas.microsoft.com/office/drawing/2014/main" id="{07C46DDA-FE57-FCC6-E852-12F2A7F3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18" y="2088042"/>
            <a:ext cx="1407372" cy="12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 Sharp (programming language) - Wikipedia">
            <a:extLst>
              <a:ext uri="{FF2B5EF4-FFF2-40B4-BE49-F238E27FC236}">
                <a16:creationId xmlns:a16="http://schemas.microsoft.com/office/drawing/2014/main" id="{5986F616-9E00-D24B-D607-B9F06286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937" y="1673915"/>
            <a:ext cx="1706526" cy="1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llama Logo Free Download SVG, PNG a... · LobeHub">
            <a:extLst>
              <a:ext uri="{FF2B5EF4-FFF2-40B4-BE49-F238E27FC236}">
                <a16:creationId xmlns:a16="http://schemas.microsoft.com/office/drawing/2014/main" id="{E57C7A00-5F7B-95BC-2EA8-CD1E02F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63" y="414456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F7BB-4297-1C69-CBC2-934518F6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D2903-E421-9659-A971-3A664A65F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56150"/>
          </a:xfrm>
        </p:spPr>
        <p:txBody>
          <a:bodyPr/>
          <a:lstStyle/>
          <a:p>
            <a:r>
              <a:rPr lang="cs-CZ" dirty="0"/>
              <a:t>Moc detailní.</a:t>
            </a:r>
          </a:p>
          <a:p>
            <a:r>
              <a:rPr lang="cs-CZ" dirty="0"/>
              <a:t>Pořád říkám můžu si zobrazit summary.</a:t>
            </a:r>
          </a:p>
          <a:p>
            <a:r>
              <a:rPr lang="cs-CZ" dirty="0"/>
              <a:t>Prostě zkrátit. Zmínit, na co bylo použité LLM.</a:t>
            </a:r>
          </a:p>
          <a:p>
            <a:r>
              <a:rPr lang="cs-CZ" dirty="0"/>
              <a:t>Moc se rozkecávám, ukazuju moc věcí.</a:t>
            </a:r>
          </a:p>
          <a:p>
            <a:r>
              <a:rPr lang="cs-CZ" dirty="0"/>
              <a:t>Neříkat item.</a:t>
            </a:r>
          </a:p>
          <a:p>
            <a:r>
              <a:rPr lang="cs-CZ" dirty="0"/>
              <a:t>Někde na začátku zavést nějaký termín pro „data specification items“. Don</a:t>
            </a:r>
            <a:r>
              <a:rPr lang="en-US" dirty="0"/>
              <a:t>’t say item</a:t>
            </a:r>
            <a:r>
              <a:rPr lang="cs-CZ" dirty="0"/>
              <a:t> – je moc obecné slovo.</a:t>
            </a:r>
            <a:r>
              <a:rPr lang="en-US" dirty="0"/>
              <a:t> </a:t>
            </a:r>
            <a:r>
              <a:rPr lang="cs-CZ" dirty="0"/>
              <a:t>Prvky, položky, ajtem (když už, ne item).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9DA58-5B0F-39EE-952A-044589E5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0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F536-B4B7-005F-8123-ADCC081E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C973-C32F-2F21-6B88-D0FDA07B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Ani nemusím ukazovat všechny checkboxy.</a:t>
            </a:r>
          </a:p>
          <a:p>
            <a:r>
              <a:rPr lang="cs-CZ" dirty="0"/>
              <a:t>„Jo tady si můžu vybírat“</a:t>
            </a:r>
          </a:p>
          <a:p>
            <a:r>
              <a:rPr lang="cs-CZ" dirty="0"/>
              <a:t>Je jasné, co dělá tlačítko „add item to my message“.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5AF5-4DDF-BA80-E90F-3F5F0400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82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0575-D45D-3579-1212-964A63E5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11511-9149-471E-652A-08257030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875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8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21140"/>
            <a:ext cx="9144000" cy="40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14746"/>
            <a:ext cx="9144000" cy="40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583CB520-89F1-6F0B-7161-A65FE714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911CDAB9-741A-A396-0671-8298FA99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0716" y="-1345018"/>
            <a:ext cx="9548036" cy="954803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8F326FB-65D8-CE9A-5DE1-BF714E322D9A}"/>
              </a:ext>
            </a:extLst>
          </p:cNvPr>
          <p:cNvSpPr/>
          <p:nvPr/>
        </p:nvSpPr>
        <p:spPr>
          <a:xfrm rot="5400000">
            <a:off x="5441854" y="374559"/>
            <a:ext cx="1371601" cy="1879787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DAE9BAA-D5B5-9A24-E34D-C4BA7F08B9A1}"/>
              </a:ext>
            </a:extLst>
          </p:cNvPr>
          <p:cNvSpPr/>
          <p:nvPr/>
        </p:nvSpPr>
        <p:spPr>
          <a:xfrm rot="5400000">
            <a:off x="2141442" y="322172"/>
            <a:ext cx="1247777" cy="1708338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260DE-BEFE-37C6-8A99-527D0AF3B5E3}"/>
              </a:ext>
            </a:extLst>
          </p:cNvPr>
          <p:cNvSpPr txBox="1"/>
          <p:nvPr/>
        </p:nvSpPr>
        <p:spPr>
          <a:xfrm>
            <a:off x="1856669" y="978846"/>
            <a:ext cx="13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BDC68D0-4664-017F-3F73-9A03A1C178EE}"/>
              </a:ext>
            </a:extLst>
          </p:cNvPr>
          <p:cNvSpPr/>
          <p:nvPr/>
        </p:nvSpPr>
        <p:spPr>
          <a:xfrm rot="5400000">
            <a:off x="8652520" y="2102648"/>
            <a:ext cx="1124245" cy="1890714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BD83FA5-76C8-59F2-9CEC-F6DE9E9873D1}"/>
              </a:ext>
            </a:extLst>
          </p:cNvPr>
          <p:cNvSpPr/>
          <p:nvPr/>
        </p:nvSpPr>
        <p:spPr>
          <a:xfrm>
            <a:off x="7067550" y="1238105"/>
            <a:ext cx="2114550" cy="1124247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Department?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1F48B-E70A-DBA1-552C-4856EB01D76C}"/>
              </a:ext>
            </a:extLst>
          </p:cNvPr>
          <p:cNvSpPr txBox="1"/>
          <p:nvPr/>
        </p:nvSpPr>
        <p:spPr>
          <a:xfrm>
            <a:off x="5400898" y="988516"/>
            <a:ext cx="1543049" cy="6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Departments A, B,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9BC1-A612-BE9C-2BD1-D590478D8333}"/>
              </a:ext>
            </a:extLst>
          </p:cNvPr>
          <p:cNvSpPr txBox="1"/>
          <p:nvPr/>
        </p:nvSpPr>
        <p:spPr>
          <a:xfrm>
            <a:off x="8359774" y="2863339"/>
            <a:ext cx="180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location?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6AA542C-E7C3-3AD7-8FA3-60831FAA09DD}"/>
              </a:ext>
            </a:extLst>
          </p:cNvPr>
          <p:cNvSpPr/>
          <p:nvPr/>
        </p:nvSpPr>
        <p:spPr>
          <a:xfrm rot="5400000">
            <a:off x="4864391" y="2073570"/>
            <a:ext cx="1022874" cy="1440344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Prague</a:t>
            </a:r>
          </a:p>
        </p:txBody>
      </p:sp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9" grpId="0" animBg="1"/>
      <p:bldP spid="12" grpId="0" animBg="1"/>
      <p:bldP spid="13" grpId="0"/>
      <p:bldP spid="14" grpId="0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0FC14-ACC3-4F0C-E6CC-FAA862E28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C1969-6902-85B1-79E9-89771AD0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4884EA-29D9-EB4B-8D5E-756B76FA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C2AA-F4D8-9644-171E-C4A453C2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77AC-5607-C255-B380-91551E13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1EFA7A9-7EA4-BE26-B44D-B756ECB8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3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BE3B2D-565A-575D-9A7E-A61E8A1C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0D23-498D-DCDC-FB06-FE746C48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666B-8B86-4B64-22A8-A9C740A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E1374071-FF28-CBF1-1956-785DBF41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2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B335-F022-1318-AE7E-D5BED623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44689-3411-61F4-1D2C-9E569209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74EC8-04EE-E50B-8993-0DBB2380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8F775-DBF9-26F8-DCE8-6329AA6C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F8242-CF5D-C1C1-1D9D-1D1138EB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9042" y="1270464"/>
            <a:ext cx="9133917" cy="43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ED37-AE5E-6583-FC51-AE8F7326E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8D397-4F85-E628-EF66-C4755910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B15EA2A4-92E4-D83C-C68E-EDB4B59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EC99B2-859A-137E-364B-BE56992F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744329-9F18-2929-9054-221F4B5A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B7891-B346-434A-8613-40675C88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3A78182-8AEA-D34B-8C72-FFA2A3E7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7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5B4C4-5FA7-F800-02CA-23C6C2AB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4D41F44-0CDC-809B-7CC8-37145643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5699"/>
            <a:ext cx="9144000" cy="4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51B-6FE6-1C10-B37D-69ABB1A3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02C-8086-5282-9975-C602B7AC2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/>
          <a:lstStyle/>
          <a:p>
            <a:r>
              <a:rPr lang="en-US" dirty="0"/>
              <a:t>Let users ask natural-language questions on their chosen data specifications.</a:t>
            </a:r>
          </a:p>
          <a:p>
            <a:endParaRPr lang="en-US" dirty="0"/>
          </a:p>
          <a:p>
            <a:r>
              <a:rPr lang="en-US" dirty="0"/>
              <a:t>Help users explore the structure of data and refine their questions.</a:t>
            </a:r>
            <a:endParaRPr lang="cs-CZ" dirty="0"/>
          </a:p>
          <a:p>
            <a:endParaRPr lang="cs-CZ" dirty="0"/>
          </a:p>
          <a:p>
            <a:r>
              <a:rPr lang="en-US" dirty="0"/>
              <a:t>Provide a technical query that will retrieve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54CA-ED3B-1E6E-36C5-F262C473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E21C-CF2A-E009-90F3-15570AB9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10EEB-E248-CEBE-C937-A3D80DAB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31F624-D3CE-9B4A-C7A8-82213773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32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6A40C4-19A9-1940-E02E-3035B0CC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A8B88-145E-9C08-EB8A-A114DBE4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4C7BCCE6-1E80-9433-9564-E2D499EB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7611"/>
            <a:ext cx="9144000" cy="43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7A736-AC76-C3F3-0472-2F1C42FB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B2DF5-BE8B-75B6-CD20-558FD2D7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09E3386-4A1D-E3AE-5D64-ECABE502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A780B6-641C-9B9F-6FDA-894811C7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51FE-C8FB-28B8-7C9F-EE4C7A13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7F6C99F-0B09-AF98-D46B-D07888A2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3786"/>
            <a:ext cx="9144000" cy="43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70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40E829F-283F-4641-1DE6-058DEE85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B981C8F-B186-6B5E-798C-535626A9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E4C4BE-DBF0-CEA4-365D-A7C4B317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0D77B-347C-2DF9-C56B-0EC85313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94D76-D493-12A9-2B1F-558FD277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79FC3-F360-F6BD-1E38-42C58960DCC6}"/>
              </a:ext>
            </a:extLst>
          </p:cNvPr>
          <p:cNvSpPr txBox="1"/>
          <p:nvPr/>
        </p:nvSpPr>
        <p:spPr>
          <a:xfrm>
            <a:off x="0" y="297179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SELECT DISTINCT </a:t>
            </a:r>
            <a:r>
              <a:rPr lang="en-US" dirty="0"/>
              <a:t>*</a:t>
            </a:r>
          </a:p>
          <a:p>
            <a:r>
              <a:rPr lang="en-US" dirty="0">
                <a:solidFill>
                  <a:schemeClr val="accent4"/>
                </a:solidFill>
              </a:rPr>
              <a:t>WHERE</a:t>
            </a:r>
            <a:r>
              <a:rPr lang="en-US" dirty="0"/>
              <a:t> {</a:t>
            </a:r>
          </a:p>
          <a:p>
            <a:r>
              <a:rPr lang="en-US" dirty="0"/>
              <a:t>  # Tourist destination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/>
              <a:t> a 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turistický-cíl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bezbariérovost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# Barrier-free access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bezbariérový-přístup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výtah</a:t>
            </a:r>
            <a:r>
              <a:rPr lang="en-US" dirty="0">
                <a:solidFill>
                  <a:schemeClr val="accent6"/>
                </a:solidFill>
              </a:rPr>
              <a:t>-v-</a:t>
            </a:r>
            <a:r>
              <a:rPr lang="en-US" dirty="0" err="1">
                <a:solidFill>
                  <a:schemeClr val="accent6"/>
                </a:solidFill>
              </a:rPr>
              <a:t>interiéru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FILTER</a:t>
            </a:r>
            <a:r>
              <a:rPr lang="en-US" dirty="0">
                <a:solidFill>
                  <a:schemeClr val="tx2"/>
                </a:solidFill>
              </a:rPr>
              <a:t>(?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= "ABCD")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OPTIONAL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otevírací-doba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  # Time specification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čas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časová-specifikace</a:t>
            </a:r>
            <a:r>
              <a:rPr lang="en-US" dirty="0"/>
              <a:t>&gt; 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1577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84BE32FC-8008-6C53-4302-600BAE2F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go about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💡 Use an LLM.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⚠️ But beware of hallucinations.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🎯</a:t>
            </a:r>
            <a:r>
              <a:rPr lang="cs-CZ" dirty="0"/>
              <a:t> </a:t>
            </a:r>
            <a:r>
              <a:rPr lang="en-US" dirty="0"/>
              <a:t>Map the user’s question to the correct items in the data specification.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ℹ️</a:t>
            </a:r>
            <a:r>
              <a:rPr lang="cs-CZ" dirty="0"/>
              <a:t> Suggest items relevant to the question.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FE827-C972-A15D-6EBC-A8EC1D34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29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endParaRPr dirty="0"/>
          </a:p>
          <a:p>
            <a:r>
              <a:rPr lang="en-US" dirty="0"/>
              <a:t>DSV to OWL conversion.</a:t>
            </a:r>
            <a:r>
              <a:rPr lang="cs-CZ" dirty="0"/>
              <a:t> NE – obecně ani nezmiňovat OWL. Prostě nějaká interní reprezentace.</a:t>
            </a:r>
            <a:endParaRPr lang="en-US" dirty="0"/>
          </a:p>
          <a:p>
            <a:r>
              <a:rPr lang="en-US" dirty="0"/>
              <a:t>Mapping concepts from natural language to data specifications.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Suggestions for natural-language question.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130F-A726-4AAE-DE5A-2D9333A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6C242AB0-A71F-0E6D-3FC3-62B3CFF6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373627"/>
            <a:ext cx="8826501" cy="41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2A078-008B-D819-AE8A-0C65441C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86384"/>
            <a:ext cx="10972800" cy="5833871"/>
          </a:xfrm>
        </p:spPr>
        <p:txBody>
          <a:bodyPr/>
          <a:lstStyle/>
          <a:p>
            <a:r>
              <a:rPr lang="cs-CZ" dirty="0"/>
              <a:t>Na jednom nebo dvou slajdech ukázat návrhy. Jak jsme debatovali.</a:t>
            </a:r>
          </a:p>
          <a:p>
            <a:r>
              <a:rPr lang="cs-CZ" dirty="0"/>
              <a:t>Chci nabídnout chatbota ve kterém řekne, s jakou datovou specifikací z Dataspeceru bude pracovat a bude si o tom povídat.</a:t>
            </a:r>
          </a:p>
          <a:p>
            <a:r>
              <a:rPr lang="cs-CZ" dirty="0"/>
              <a:t>Co znamená si povídat? Dávat návrhy, na co by se uživatel mohl ptát. Pokud si něco vybere nebo sám něco napíše, tak pomoct uživateli to rozvíjet.</a:t>
            </a:r>
          </a:p>
          <a:p>
            <a:r>
              <a:rPr lang="cs-CZ" dirty="0"/>
              <a:t>Dát nějaký příklad s těmi turistickými cíli: uživatel se třeba zeptá a já mu řeknu OK, a takhle to můžeš rozvinout (stačí).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06313-7B38-A0E4-EA1C-2A21E1EC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6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1120-D624-A7E3-0163-C7982DA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1643-9066-4CB9-692F-6184B34B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26EDE-4181-2F9B-643B-BC3DC61E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0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context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CCA53C-FAA3-42AC-8576-6FF8AFAE4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038600" y="1012223"/>
            <a:ext cx="7188199" cy="48301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CD0A28-7FF9-7D7B-17A1-B5C327D6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013" y="2897896"/>
            <a:ext cx="11907974" cy="197819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894DC29-6B29-83E0-ACA8-0386DD53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</a:t>
            </a:r>
          </a:p>
        </p:txBody>
      </p:sp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A045-12FF-DB08-0086-72136F90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ED30-7A50-0A61-640B-E3262A653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65EFC-C796-2369-C590-C1A58A1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996</Words>
  <Application>Microsoft Office PowerPoint</Application>
  <PresentationFormat>Widescreen</PresentationFormat>
  <Paragraphs>150</Paragraphs>
  <Slides>42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Goals</vt:lpstr>
      <vt:lpstr>How to go about it?</vt:lpstr>
      <vt:lpstr>PowerPoint Presentation</vt:lpstr>
      <vt:lpstr>PowerPoint Presentation</vt:lpstr>
      <vt:lpstr>System context</vt:lpstr>
      <vt:lpstr>System context</vt:lpstr>
      <vt:lpstr>Divider slide</vt:lpstr>
      <vt:lpstr>PowerPoint Presentation</vt:lpstr>
      <vt:lpstr>Technologies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Successfully implemented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22</cp:revision>
  <dcterms:created xsi:type="dcterms:W3CDTF">2013-01-27T09:14:16Z</dcterms:created>
  <dcterms:modified xsi:type="dcterms:W3CDTF">2025-09-05T11:38:46Z</dcterms:modified>
  <cp:category/>
</cp:coreProperties>
</file>